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073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8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768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348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9609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636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28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43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61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56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80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424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44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49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11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1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71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F5DEBF-17E1-417E-9706-76AFB2EF051B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0C4A4-7FD0-405D-B6FB-0CDD9154F3E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1795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83128FD3-DA53-6F9F-E4BC-2A3E1F51C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Arial Black" panose="020B0A04020102020204" pitchFamily="34" charset="0"/>
              </a:rPr>
              <a:t>ΓΕΛ ΛΑΓΚΑΔΑ</a:t>
            </a:r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E77D2007-6777-0F0E-DE2D-217B1A939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dirty="0">
                <a:latin typeface="Arial Black" panose="020B0A04020102020204" pitchFamily="34" charset="0"/>
              </a:rPr>
              <a:t> </a:t>
            </a:r>
            <a:r>
              <a:rPr lang="en-US" sz="3200" dirty="0">
                <a:latin typeface="Arial Black" panose="020B0A04020102020204" pitchFamily="34" charset="0"/>
              </a:rPr>
              <a:t>H</a:t>
            </a:r>
            <a:r>
              <a:rPr lang="el-GR" sz="3200" dirty="0">
                <a:latin typeface="Arial Black" panose="020B0A04020102020204" pitchFamily="34" charset="0"/>
              </a:rPr>
              <a:t> σχολική μας βιβλιοθήκη</a:t>
            </a:r>
            <a:endParaRPr lang="en-US" sz="3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l-GR" sz="3600" dirty="0">
              <a:latin typeface="Arial Black" panose="020B0A04020102020204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8B42B57B-06F3-2F08-79A5-0C52ABB02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208" y="2867497"/>
            <a:ext cx="4774096" cy="358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02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CD9009-0F4D-484A-E85D-138D521B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017FC5-3718-DA84-4E89-DBA12D561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400 Γλώσσα</a:t>
            </a:r>
            <a:r>
              <a:rPr lang="el-GR" b="0" i="0" dirty="0">
                <a:solidFill>
                  <a:srgbClr val="54595D"/>
                </a:solidFill>
                <a:effectLst/>
                <a:latin typeface="Arial Black" panose="020B0A04020102020204" pitchFamily="34" charset="0"/>
              </a:rPr>
              <a:t>[]</a:t>
            </a:r>
            <a:endParaRPr lang="el-GR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· 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410 Συγκριτική φιλολογία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420 </a:t>
            </a:r>
            <a:r>
              <a:rPr lang="el-GR" dirty="0">
                <a:latin typeface="Arial Black" panose="020B0A04020102020204" pitchFamily="34" charset="0"/>
              </a:rPr>
              <a:t>Αγγλική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430 </a:t>
            </a:r>
            <a:r>
              <a:rPr lang="el-GR" dirty="0">
                <a:latin typeface="Arial Black" panose="020B0A04020102020204" pitchFamily="34" charset="0"/>
              </a:rPr>
              <a:t>Γερμανική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440 </a:t>
            </a:r>
            <a:r>
              <a:rPr lang="el-GR" dirty="0">
                <a:latin typeface="Arial Black" panose="020B0A04020102020204" pitchFamily="34" charset="0"/>
              </a:rPr>
              <a:t>Γαλλική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450 </a:t>
            </a:r>
            <a:r>
              <a:rPr lang="el-GR" dirty="0">
                <a:latin typeface="Arial Black" panose="020B0A04020102020204" pitchFamily="34" charset="0"/>
              </a:rPr>
              <a:t>Ιταλική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460 </a:t>
            </a:r>
            <a:r>
              <a:rPr lang="el-GR" dirty="0">
                <a:latin typeface="Arial Black" panose="020B0A04020102020204" pitchFamily="34" charset="0"/>
              </a:rPr>
              <a:t>Ισπανική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και </a:t>
            </a:r>
            <a:r>
              <a:rPr lang="el-GR" dirty="0">
                <a:latin typeface="Arial Black" panose="020B0A04020102020204" pitchFamily="34" charset="0"/>
              </a:rPr>
              <a:t>Πορτογαλική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470 </a:t>
            </a:r>
            <a:r>
              <a:rPr lang="el-GR" dirty="0">
                <a:latin typeface="Arial Black" panose="020B0A04020102020204" pitchFamily="34" charset="0"/>
              </a:rPr>
              <a:t>Λατινική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480 </a:t>
            </a:r>
            <a:r>
              <a:rPr lang="el-GR" dirty="0">
                <a:latin typeface="Arial Black" panose="020B0A04020102020204" pitchFamily="34" charset="0"/>
              </a:rPr>
              <a:t>Ελληνική γλώσσα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490 Άλλες Γλώσσες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5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55F704-9B1E-E920-B259-3F055DC74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6B4B5F-EB90-AC21-4A07-74B3712B9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00B0F0"/>
                </a:solidFill>
                <a:effectLst/>
                <a:latin typeface="Arial Black" panose="020B0A04020102020204" pitchFamily="34" charset="0"/>
              </a:rPr>
              <a:t>500 Μαθηματικά / Φυσικές επιστήμες</a:t>
            </a:r>
            <a:r>
              <a:rPr lang="el-GR" b="0" i="0" dirty="0">
                <a:solidFill>
                  <a:srgbClr val="00B0F0"/>
                </a:solidFill>
                <a:effectLst/>
                <a:latin typeface="Arial Black" panose="020B0A04020102020204" pitchFamily="34" charset="0"/>
              </a:rPr>
              <a:t>[]</a:t>
            </a:r>
            <a:endParaRPr lang="el-GR" b="1" i="0" dirty="0">
              <a:solidFill>
                <a:srgbClr val="00B0F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· 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510 </a:t>
            </a:r>
            <a:r>
              <a:rPr lang="el-GR" dirty="0">
                <a:latin typeface="Arial Black" panose="020B0A04020102020204" pitchFamily="34" charset="0"/>
              </a:rPr>
              <a:t>Μαθηματικά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520 </a:t>
            </a:r>
            <a:r>
              <a:rPr lang="el-GR" dirty="0">
                <a:latin typeface="Arial Black" panose="020B0A04020102020204" pitchFamily="34" charset="0"/>
              </a:rPr>
              <a:t>Αστρονομία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530 </a:t>
            </a:r>
            <a:r>
              <a:rPr lang="el-GR" dirty="0">
                <a:latin typeface="Arial Black" panose="020B0A04020102020204" pitchFamily="34" charset="0"/>
              </a:rPr>
              <a:t>Φυσική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540 Χημεία/ </a:t>
            </a:r>
            <a:r>
              <a:rPr lang="el-GR" dirty="0">
                <a:latin typeface="Arial Black" panose="020B0A04020102020204" pitchFamily="34" charset="0"/>
              </a:rPr>
              <a:t>Ορυκτολογία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/ </a:t>
            </a:r>
            <a:r>
              <a:rPr lang="el-GR" dirty="0">
                <a:latin typeface="Arial Black" panose="020B0A04020102020204" pitchFamily="34" charset="0"/>
              </a:rPr>
              <a:t>Κρυσταλλογραφία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550 </a:t>
            </a:r>
            <a:r>
              <a:rPr lang="el-GR" dirty="0">
                <a:latin typeface="Arial Black" panose="020B0A04020102020204" pitchFamily="34" charset="0"/>
              </a:rPr>
              <a:t>Γεωλογία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560 </a:t>
            </a:r>
            <a:r>
              <a:rPr lang="el-GR" dirty="0">
                <a:latin typeface="Arial Black" panose="020B0A04020102020204" pitchFamily="34" charset="0"/>
              </a:rPr>
              <a:t>Παλαιοντολογία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570 </a:t>
            </a:r>
            <a:r>
              <a:rPr lang="el-GR" dirty="0">
                <a:latin typeface="Arial Black" panose="020B0A04020102020204" pitchFamily="34" charset="0"/>
              </a:rPr>
              <a:t>Βιολογία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580 </a:t>
            </a:r>
            <a:r>
              <a:rPr lang="el-GR" dirty="0">
                <a:latin typeface="Arial Black" panose="020B0A04020102020204" pitchFamily="34" charset="0"/>
              </a:rPr>
              <a:t>Βοτανική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590 </a:t>
            </a:r>
            <a:r>
              <a:rPr lang="el-GR" dirty="0">
                <a:latin typeface="Arial Black" panose="020B0A04020102020204" pitchFamily="34" charset="0"/>
              </a:rPr>
              <a:t>Ζωολογία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5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323F73-7A66-E51D-FAFC-82BFBB0AF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E9DD5C-6587-40AA-1DA9-DC8DF0E5C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l-GR" sz="2200" b="1" i="0" dirty="0">
                <a:solidFill>
                  <a:srgbClr val="FFC000"/>
                </a:solidFill>
                <a:effectLst/>
                <a:latin typeface="Arial Black" panose="020B0A04020102020204" pitchFamily="34" charset="0"/>
              </a:rPr>
              <a:t>600 Εφαρμοσμένες επιστήμες / Ιατρική / Τεχνολογία</a:t>
            </a:r>
            <a:r>
              <a:rPr lang="el-GR" b="0" i="0" dirty="0">
                <a:solidFill>
                  <a:srgbClr val="54595D"/>
                </a:solidFill>
                <a:effectLst/>
                <a:latin typeface="Arial Black" panose="020B0A04020102020204" pitchFamily="34" charset="0"/>
              </a:rPr>
              <a:t>[</a:t>
            </a:r>
            <a:endParaRPr lang="el-GR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</a:t>
            </a:r>
            <a:r>
              <a:rPr lang="el-GR" sz="2200" b="0" i="0" dirty="0">
                <a:effectLst/>
                <a:latin typeface="Arial Black" panose="020B0A04020102020204" pitchFamily="34" charset="0"/>
              </a:rPr>
              <a:t>610 </a:t>
            </a:r>
            <a:r>
              <a:rPr lang="el-GR" sz="2200" dirty="0">
                <a:latin typeface="Arial Black" panose="020B0A04020102020204" pitchFamily="34" charset="0"/>
              </a:rPr>
              <a:t>Ιατρική</a:t>
            </a:r>
            <a:endParaRPr lang="el-GR" sz="2200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620 </a:t>
            </a:r>
            <a:r>
              <a:rPr lang="el-GR" sz="2200" dirty="0">
                <a:latin typeface="Arial Black" panose="020B0A04020102020204" pitchFamily="34" charset="0"/>
              </a:rPr>
              <a:t>Μηχανική</a:t>
            </a:r>
            <a:endParaRPr lang="el-GR" sz="2200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630 </a:t>
            </a:r>
            <a:r>
              <a:rPr lang="el-GR" sz="2200" dirty="0">
                <a:latin typeface="Arial Black" panose="020B0A04020102020204" pitchFamily="34" charset="0"/>
              </a:rPr>
              <a:t>Γεωργία</a:t>
            </a:r>
            <a:endParaRPr lang="el-GR" sz="2200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640 Οικιακή Οικονομία</a:t>
            </a: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650 Επιχειρήσεις και μέθοδοι επιχειρήσεων</a:t>
            </a: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660 Βιομηχανική χημεία</a:t>
            </a: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670 Μεταποίηση (βιομηχανικοί κλάδοι και προϊόντα αυτών)</a:t>
            </a: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680 Διάφορες βιομηχανίες</a:t>
            </a:r>
          </a:p>
          <a:p>
            <a:pPr algn="l"/>
            <a:r>
              <a:rPr lang="el-GR" sz="2200" b="0" i="0" dirty="0">
                <a:effectLst/>
                <a:latin typeface="Arial Black" panose="020B0A04020102020204" pitchFamily="34" charset="0"/>
              </a:rPr>
              <a:t>· 690 Δομικές κατασκευές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1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0D9BF2-45BC-F9E5-DEFF-D7A56523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0FB9F7-8A88-EC6B-0DF4-286D116A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00B050"/>
                </a:solidFill>
                <a:effectLst/>
                <a:latin typeface="Arial Black" panose="020B0A04020102020204" pitchFamily="34" charset="0"/>
              </a:rPr>
              <a:t>700 Καλές τέχνες / Ψυχαγωγία / Αθλητισμός</a:t>
            </a:r>
            <a:r>
              <a:rPr lang="el-GR" b="0" i="0" dirty="0">
                <a:solidFill>
                  <a:srgbClr val="00B050"/>
                </a:solidFill>
                <a:effectLst/>
                <a:latin typeface="Arial Black" panose="020B0A04020102020204" pitchFamily="34" charset="0"/>
              </a:rPr>
              <a:t>[</a:t>
            </a:r>
            <a:endParaRPr lang="el-GR" b="1" i="0" dirty="0">
              <a:solidFill>
                <a:srgbClr val="00B05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710 Αρχιτεκτονική του τοπίου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720 </a:t>
            </a:r>
            <a:r>
              <a:rPr lang="el-GR" dirty="0">
                <a:latin typeface="Arial Black" panose="020B0A04020102020204" pitchFamily="34" charset="0"/>
              </a:rPr>
              <a:t>Αρχιτεκτονική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730 </a:t>
            </a:r>
            <a:r>
              <a:rPr lang="el-GR" dirty="0">
                <a:latin typeface="Arial Black" panose="020B0A04020102020204" pitchFamily="34" charset="0"/>
              </a:rPr>
              <a:t>Γλυπτική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740 Σχέδιο / Διακοσμητική τέχνη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750 </a:t>
            </a:r>
            <a:r>
              <a:rPr lang="el-GR" dirty="0">
                <a:latin typeface="Arial Black" panose="020B0A04020102020204" pitchFamily="34" charset="0"/>
              </a:rPr>
              <a:t>Ζωγραφική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760 </a:t>
            </a:r>
            <a:r>
              <a:rPr lang="el-GR" dirty="0">
                <a:latin typeface="Arial Black" panose="020B0A04020102020204" pitchFamily="34" charset="0"/>
              </a:rPr>
              <a:t>Χαρακτική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770 </a:t>
            </a:r>
            <a:r>
              <a:rPr lang="el-GR" dirty="0">
                <a:latin typeface="Arial Black" panose="020B0A04020102020204" pitchFamily="34" charset="0"/>
              </a:rPr>
              <a:t>Φωτογραφία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780 </a:t>
            </a:r>
            <a:r>
              <a:rPr lang="el-GR" dirty="0">
                <a:latin typeface="Arial Black" panose="020B0A04020102020204" pitchFamily="34" charset="0"/>
              </a:rPr>
              <a:t>Μουσική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790 Ψυχαγωγία / </a:t>
            </a:r>
            <a:r>
              <a:rPr lang="el-GR" dirty="0">
                <a:latin typeface="Arial Black" panose="020B0A04020102020204" pitchFamily="34" charset="0"/>
              </a:rPr>
              <a:t>Αθλητισμός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FDBC7F-2117-81EF-97BA-ADDE74E9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FD19D8-820E-A8AE-A53B-24F5B2D1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00B0F0"/>
                </a:solidFill>
                <a:effectLst/>
                <a:latin typeface="Arial Black" panose="020B0A04020102020204" pitchFamily="34" charset="0"/>
              </a:rPr>
              <a:t>800 Λογοτεχνία και ρητορική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810 Αμερικανική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820 Αγγλική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830 Γερμανική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840 Γαλλική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850 Ιταλική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860 Ισπανική και Πορτογαλική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870 Λατινική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880 Ελληνική λογοτεχνία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890 Λογοτεχνία άλλων γλωσσών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942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B38451-4E3F-B14D-732B-8A8A96AB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1B896E-28C7-02ED-084F-35B8D96DE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900 Γεωγραφία / Βιογραφία / Ιστορία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910 </a:t>
            </a:r>
            <a:r>
              <a:rPr lang="el-GR" dirty="0">
                <a:latin typeface="Arial Black" panose="020B0A04020102020204" pitchFamily="34" charset="0"/>
              </a:rPr>
              <a:t>Γεωγραφία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/ Ταξίδια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920 </a:t>
            </a:r>
            <a:r>
              <a:rPr lang="el-GR" dirty="0">
                <a:latin typeface="Arial Black" panose="020B0A04020102020204" pitchFamily="34" charset="0"/>
              </a:rPr>
              <a:t>Βιογραφίες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930 Αρχαία παγκόσμιος ιστορία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940 </a:t>
            </a:r>
            <a:r>
              <a:rPr lang="el-GR" dirty="0">
                <a:latin typeface="Arial Black" panose="020B0A04020102020204" pitchFamily="34" charset="0"/>
              </a:rPr>
              <a:t>Ευρωπαϊκή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ιστορία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950 Ιστορία της </a:t>
            </a:r>
            <a:r>
              <a:rPr lang="el-GR" dirty="0">
                <a:latin typeface="Arial Black" panose="020B0A04020102020204" pitchFamily="34" charset="0"/>
              </a:rPr>
              <a:t>Ασίας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960 Ιστορία της </a:t>
            </a:r>
            <a:r>
              <a:rPr lang="el-GR" dirty="0">
                <a:latin typeface="Arial Black" panose="020B0A04020102020204" pitchFamily="34" charset="0"/>
              </a:rPr>
              <a:t>Αφρικής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970 Ιστορία της </a:t>
            </a:r>
            <a:r>
              <a:rPr lang="el-GR" dirty="0">
                <a:latin typeface="Arial Black" panose="020B0A04020102020204" pitchFamily="34" charset="0"/>
              </a:rPr>
              <a:t>Β. Αμερικής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980 Ιστορία της Ν. </a:t>
            </a:r>
            <a:r>
              <a:rPr lang="el-GR" dirty="0">
                <a:latin typeface="Arial Black" panose="020B0A04020102020204" pitchFamily="34" charset="0"/>
              </a:rPr>
              <a:t>Αμερικής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990 Ιστορία της </a:t>
            </a:r>
            <a:r>
              <a:rPr lang="el-GR" dirty="0">
                <a:latin typeface="Arial Black" panose="020B0A04020102020204" pitchFamily="34" charset="0"/>
              </a:rPr>
              <a:t>Ωκεανίας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και των Πολικών περιοχών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59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D4755A-C6C6-1B83-056E-0995EC00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AC0938-61A3-69E5-1A62-1B123B384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l-GR" b="0" i="0" dirty="0">
                <a:solidFill>
                  <a:srgbClr val="00B0F0"/>
                </a:solidFill>
                <a:effectLst/>
                <a:latin typeface="Arial Black" panose="020B0A04020102020204" pitchFamily="34" charset="0"/>
              </a:rPr>
              <a:t>Κωδικοποίηση εκτός</a:t>
            </a:r>
            <a:r>
              <a:rPr lang="en-US" b="0" i="0" dirty="0">
                <a:solidFill>
                  <a:srgbClr val="00B0F0"/>
                </a:solidFill>
                <a:effectLst/>
                <a:latin typeface="Arial Black" panose="020B0A04020102020204" pitchFamily="34" charset="0"/>
              </a:rPr>
              <a:t> DEWEY</a:t>
            </a:r>
            <a:endParaRPr lang="el-GR" b="0" i="0" dirty="0">
              <a:solidFill>
                <a:srgbClr val="202122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ΕΠΖ – ΕΛΛΗΝΙΚΗ ΠΕΖΟΓΡΑΦΙΑ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ΕΠΟ - ΕΛΛΗΝΙΚΗ ΠΟΙΗΣΗ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ΕΘΕ - ΕΛΛΗΝΙΚΟ ΘΕΑΤΡΟ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ΞΠΖ - ΞΕΝΗ ΠΕΖΟΓΡΑΦΙΑ</a:t>
            </a:r>
          </a:p>
          <a:p>
            <a:pPr algn="l"/>
            <a:r>
              <a:rPr lang="el-GR" dirty="0">
                <a:latin typeface="Arial Black" panose="020B0A04020102020204" pitchFamily="34" charset="0"/>
              </a:rPr>
              <a:t>ΞΠΟ - ΞΕΝΗ ΠΟΙΗΣΗ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ΞΘΕ – ΞΕΝΟ ΘΕΑΤΡΟ</a:t>
            </a:r>
          </a:p>
          <a:p>
            <a:pPr marL="0" indent="0">
              <a:buNone/>
            </a:pPr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61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A1074A-1FCE-E896-3720-2291473A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9A2930-195B-1656-6876-E974673B8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 Narrow" panose="020B0606020202030204" pitchFamily="34" charset="0"/>
              </a:rPr>
              <a:t>Ας πάρουμε ως παράδειγμα το βιβλίο του </a:t>
            </a:r>
            <a:r>
              <a:rPr lang="en-US" dirty="0">
                <a:solidFill>
                  <a:srgbClr val="FFFF00"/>
                </a:solidFill>
                <a:latin typeface="Arial Narrow" panose="020B0606020202030204" pitchFamily="34" charset="0"/>
              </a:rPr>
              <a:t>Albin </a:t>
            </a:r>
            <a:r>
              <a:rPr lang="en-US" dirty="0" err="1">
                <a:solidFill>
                  <a:srgbClr val="FFFF00"/>
                </a:solidFill>
                <a:latin typeface="Arial Narrow" panose="020B0606020202030204" pitchFamily="34" charset="0"/>
              </a:rPr>
              <a:t>Lesky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l-GR" dirty="0">
                <a:latin typeface="Arial Narrow" panose="020B0606020202030204" pitchFamily="34" charset="0"/>
              </a:rPr>
              <a:t>Ιστορία της Αρχαίας Ελληνικής Λογοτεχνίας.</a:t>
            </a:r>
          </a:p>
          <a:p>
            <a:endParaRPr lang="el-GR" dirty="0">
              <a:latin typeface="Monotype Corsiva" panose="03010101010201010101" pitchFamily="66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EC9754E-2368-E866-B7FA-885F96CD3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904" y="2640331"/>
            <a:ext cx="2888973" cy="384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42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C831D-4B26-CA54-D527-319517B8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  <a:t>Πώς λειτουργεί;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736E82-9529-34DB-F574-643AB0BE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Arial Black" panose="020B0A04020102020204" pitchFamily="34" charset="0"/>
              </a:rPr>
              <a:t>Ανήκει στην Κατηγορία Λογοτεχνία , οπότε έλαβε τον αριθμό </a:t>
            </a:r>
          </a:p>
          <a:p>
            <a:pPr algn="ctr"/>
            <a:r>
              <a:rPr lang="el-GR" sz="2400" dirty="0">
                <a:latin typeface="Arial Black" panose="020B0A04020102020204" pitchFamily="34" charset="0"/>
              </a:rPr>
              <a:t>800</a:t>
            </a:r>
          </a:p>
          <a:p>
            <a:r>
              <a:rPr lang="el-GR" dirty="0">
                <a:latin typeface="Arial Black" panose="020B0A04020102020204" pitchFamily="34" charset="0"/>
              </a:rPr>
              <a:t>Ανήκει στην υποκατηγορία Ελληνική Λογοτεχνία, οπότε έλαβε τον ταξινομικό αριθμό</a:t>
            </a:r>
          </a:p>
          <a:p>
            <a:pPr algn="ctr"/>
            <a:r>
              <a:rPr lang="el-GR" sz="2400" dirty="0">
                <a:latin typeface="Arial Black" panose="020B0A04020102020204" pitchFamily="34" charset="0"/>
              </a:rPr>
              <a:t>880</a:t>
            </a:r>
          </a:p>
          <a:p>
            <a:r>
              <a:rPr lang="el-GR" dirty="0">
                <a:latin typeface="Arial Black" panose="020B0A04020102020204" pitchFamily="34" charset="0"/>
              </a:rPr>
              <a:t>Κάτω από τον ταξινομικό αριθμό τοποθετήθηκαν τα 3 πρώτα γράμματα του ονόματος του συγγραφέα</a:t>
            </a:r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LES</a:t>
            </a:r>
          </a:p>
          <a:p>
            <a:r>
              <a:rPr lang="el-GR" dirty="0">
                <a:latin typeface="Arial Black" panose="020B0A04020102020204" pitchFamily="34" charset="0"/>
              </a:rPr>
              <a:t>Επομένως, για την τοποθέτηση στο ράφι το συγκεκριμένο βιβλίο καταχωρήθηκε ως</a:t>
            </a:r>
          </a:p>
          <a:p>
            <a:pPr algn="ctr"/>
            <a:r>
              <a:rPr lang="el-GR" dirty="0">
                <a:latin typeface="Arial Black" panose="020B0A04020102020204" pitchFamily="34" charset="0"/>
              </a:rPr>
              <a:t>800.880</a:t>
            </a:r>
            <a:r>
              <a:rPr lang="en-US" dirty="0">
                <a:latin typeface="Arial Black" panose="020B0A04020102020204" pitchFamily="34" charset="0"/>
              </a:rPr>
              <a:t> LES</a:t>
            </a:r>
            <a:endParaRPr lang="el-GR" dirty="0">
              <a:latin typeface="Arial Black" panose="020B0A04020102020204" pitchFamily="34" charset="0"/>
            </a:endParaRPr>
          </a:p>
          <a:p>
            <a:pPr algn="ctr"/>
            <a:endParaRPr lang="el-GR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l-GR" sz="2400" dirty="0">
              <a:latin typeface="Arial Black" panose="020B0A04020102020204" pitchFamily="34" charset="0"/>
            </a:endParaRPr>
          </a:p>
          <a:p>
            <a:endParaRPr lang="el-GR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75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itchFamily="34" charset="0"/>
              </a:rPr>
              <a:t>Πώς λειτουργεί;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 Black" pitchFamily="34" charset="0"/>
              </a:rPr>
              <a:t>Ας πάρουμε ως παράδειγμα το βιβλίο του </a:t>
            </a:r>
            <a:r>
              <a:rPr lang="el-GR" dirty="0" err="1">
                <a:latin typeface="Arial Black" pitchFamily="34" charset="0"/>
              </a:rPr>
              <a:t>Στράτη</a:t>
            </a:r>
            <a:r>
              <a:rPr lang="el-GR" dirty="0">
                <a:latin typeface="Arial Black" pitchFamily="34" charset="0"/>
              </a:rPr>
              <a:t> Μυριβήλη, </a:t>
            </a:r>
          </a:p>
          <a:p>
            <a:pPr>
              <a:buNone/>
            </a:pPr>
            <a:r>
              <a:rPr lang="el-GR" dirty="0">
                <a:latin typeface="Arial Black" pitchFamily="34" charset="0"/>
              </a:rPr>
              <a:t>     «Η δασκάλα με τα χρυσά μάτια».</a:t>
            </a:r>
          </a:p>
          <a:p>
            <a:pPr>
              <a:buNone/>
            </a:pPr>
            <a:endParaRPr lang="el-GR" dirty="0">
              <a:latin typeface="Arial Black" pitchFamily="34" charset="0"/>
            </a:endParaRPr>
          </a:p>
        </p:txBody>
      </p:sp>
      <p:pic>
        <p:nvPicPr>
          <p:cNvPr id="4" name="3 - Εικόνα" descr="3152-700x7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378" y="3108960"/>
            <a:ext cx="3556254" cy="35562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A6F2ED-3A00-8BE7-E441-EEB65E0E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1769"/>
          </a:xfrm>
        </p:spPr>
        <p:txBody>
          <a:bodyPr/>
          <a:lstStyle/>
          <a:p>
            <a:pPr algn="ctr"/>
            <a:r>
              <a:rPr lang="el-GR" sz="3200" dirty="0">
                <a:latin typeface="Arial Black" panose="020B0A04020102020204" pitchFamily="34" charset="0"/>
              </a:rPr>
              <a:t>Ο τρόπος οργάνωσης της σχολικής μας βιβλιοθήκης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0C32C6-31D0-6815-9D77-6B3142ED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43270"/>
            <a:ext cx="8946541" cy="4605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Η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Βιβλιοθήκη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έχει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οργανώσει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το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υλικό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της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σύμφωνα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με</a:t>
            </a:r>
            <a:r>
              <a:rPr lang="el-GR" sz="2800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το</a:t>
            </a:r>
            <a:r>
              <a:rPr lang="el-GR" sz="2800" b="1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Δεκαδικό</a:t>
            </a:r>
            <a:r>
              <a:rPr lang="el-GR" sz="2800" b="1" spc="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Σύστημα</a:t>
            </a:r>
            <a:r>
              <a:rPr lang="el-GR" sz="2800" b="1" spc="-235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Ταξινόμησης </a:t>
            </a:r>
            <a:r>
              <a:rPr lang="el-GR" sz="2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Dewey</a:t>
            </a:r>
            <a:r>
              <a:rPr lang="el-GR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</a:t>
            </a:r>
            <a:r>
              <a:rPr lang="el-GR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Dewey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Decimal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Classification</a:t>
            </a:r>
            <a:r>
              <a:rPr lang="el-GR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l-GR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System</a:t>
            </a:r>
            <a:endParaRPr lang="el-GR" sz="2800" dirty="0">
              <a:latin typeface="Arial Black" panose="020B0A0402010202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340B559-35B1-126F-65FC-A8BDDE1C5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215" y="3190460"/>
            <a:ext cx="2660167" cy="281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9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>
                <a:solidFill>
                  <a:srgbClr val="EBEBEB"/>
                </a:solidFill>
                <a:latin typeface="Arial Black" panose="020B0A04020102020204" pitchFamily="34" charset="0"/>
              </a:rPr>
              <a:t>Πώς λειτουργεί;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 Black" pitchFamily="34" charset="0"/>
              </a:rPr>
              <a:t>Η καταχώρηση εκτός </a:t>
            </a:r>
            <a:r>
              <a:rPr lang="en-US" dirty="0">
                <a:latin typeface="Arial Black" pitchFamily="34" charset="0"/>
              </a:rPr>
              <a:t>Dewey</a:t>
            </a:r>
            <a:r>
              <a:rPr lang="el-GR" dirty="0">
                <a:latin typeface="Arial Black" pitchFamily="34" charset="0"/>
              </a:rPr>
              <a:t> έχει ως εξής:</a:t>
            </a:r>
          </a:p>
          <a:p>
            <a:r>
              <a:rPr lang="el-GR" dirty="0">
                <a:latin typeface="Arial Black" pitchFamily="34" charset="0"/>
              </a:rPr>
              <a:t>Ανήκει στην ελληνική πεζογραφία, οπότε καταχωρήθηκε ως</a:t>
            </a:r>
          </a:p>
          <a:p>
            <a:pPr algn="ctr"/>
            <a:r>
              <a:rPr lang="el-GR" dirty="0">
                <a:latin typeface="Arial Black" pitchFamily="34" charset="0"/>
              </a:rPr>
              <a:t> ΕΠΖ</a:t>
            </a:r>
          </a:p>
          <a:p>
            <a:r>
              <a:rPr lang="el-GR" dirty="0">
                <a:latin typeface="Arial Black" pitchFamily="34" charset="0"/>
              </a:rPr>
              <a:t>Κάτω από την κατηγορία τοποθετούνται τα 3 πρώτα γράμματα του ονόματος του συγγραφέα</a:t>
            </a:r>
          </a:p>
          <a:p>
            <a:pPr algn="ctr"/>
            <a:r>
              <a:rPr lang="el-GR" dirty="0">
                <a:latin typeface="Arial Black" pitchFamily="34" charset="0"/>
              </a:rPr>
              <a:t>ΜΥΡ</a:t>
            </a:r>
          </a:p>
          <a:p>
            <a:r>
              <a:rPr lang="el-GR" dirty="0">
                <a:latin typeface="Arial Black" pitchFamily="34" charset="0"/>
              </a:rPr>
              <a:t>Επομένως, καταχωρήθηκε ως ΕΠΖ</a:t>
            </a:r>
          </a:p>
          <a:p>
            <a:pPr algn="ctr">
              <a:buNone/>
            </a:pPr>
            <a:r>
              <a:rPr lang="el-GR">
                <a:latin typeface="Arial Black" pitchFamily="34" charset="0"/>
              </a:rPr>
              <a:t>         ΜΥΡ</a:t>
            </a:r>
            <a:endParaRPr lang="el-GR" dirty="0">
              <a:latin typeface="Arial Black" pitchFamily="34" charset="0"/>
            </a:endParaRPr>
          </a:p>
          <a:p>
            <a:endParaRPr lang="el-GR" dirty="0">
              <a:latin typeface="Arial Black" pitchFamily="34" charset="0"/>
            </a:endParaRPr>
          </a:p>
          <a:p>
            <a:pPr algn="ctr">
              <a:buNone/>
            </a:pPr>
            <a:endParaRPr lang="el-GR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B1DE68-4076-A0FC-7A03-AD1D5E68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Arial Black" panose="020B0A04020102020204" pitchFamily="34" charset="0"/>
              </a:rPr>
              <a:t>Ηλεκτρονική καταχώριση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89220D-0836-927E-75DF-873771E8E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 Black" panose="020B0A04020102020204" pitchFamily="34" charset="0"/>
              </a:rPr>
              <a:t>Για την ηλεκτρονική καταχώριση των βιβλίων ιδιαίτερα σημαντικός είναι ο αριθμός </a:t>
            </a:r>
            <a:r>
              <a:rPr lang="en-US" dirty="0">
                <a:latin typeface="Arial Black" panose="020B0A04020102020204" pitchFamily="34" charset="0"/>
              </a:rPr>
              <a:t>ISBN.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C58ACC8-6618-5C51-F417-7C7D3D8F2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80" y="3429000"/>
            <a:ext cx="3865557" cy="245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7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313E49-EF8B-2B59-52E6-9A660882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Arial Black" panose="020B0A04020102020204" pitchFamily="34" charset="0"/>
              </a:rPr>
              <a:t>Τί είναι ο αριθμός </a:t>
            </a:r>
            <a:r>
              <a:rPr lang="en-US" dirty="0">
                <a:latin typeface="Arial Black" panose="020B0A04020102020204" pitchFamily="34" charset="0"/>
              </a:rPr>
              <a:t>ISBN</a:t>
            </a:r>
            <a:r>
              <a:rPr lang="el-GR" dirty="0">
                <a:latin typeface="Arial Black" panose="020B0A04020102020204" pitchFamily="34" charset="0"/>
              </a:rPr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DE7D0A-7E96-A40E-F98B-034F1BA16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0" i="0" dirty="0">
                <a:effectLst/>
                <a:latin typeface="Arial Black" panose="020B0A04020102020204" pitchFamily="34" charset="0"/>
              </a:rPr>
              <a:t>Ο πρότυπος αυτός αριθμός αποδίδεται στα βιβλία και συγκεκριμένα στις μονογραφίες.</a:t>
            </a:r>
          </a:p>
          <a:p>
            <a:pPr algn="just"/>
            <a:r>
              <a:rPr lang="el-GR" b="0" i="0" dirty="0">
                <a:effectLst/>
                <a:latin typeface="Arial Black" panose="020B0A04020102020204" pitchFamily="34" charset="0"/>
              </a:rPr>
              <a:t> Κάθε αριθμός ISBN είναι μοναδικός για κάθε μονογραφία και αποτελεί την ταυτότητα της στο χώρο της παγκόσμιας αγοράς του βιβλίου.</a:t>
            </a:r>
          </a:p>
          <a:p>
            <a:pPr algn="just"/>
            <a:r>
              <a:rPr lang="el-GR" b="0" i="0" dirty="0">
                <a:effectLst/>
                <a:latin typeface="Arial Black" panose="020B0A04020102020204" pitchFamily="34" charset="0"/>
              </a:rPr>
              <a:t> Από την 1η Ιανουαρίου του 2007 η βιομηχανία του βιβλίου παγκοσμίως πρέπει να χρησιμοποιεί το 13-ψήφιο ISBN.</a:t>
            </a:r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89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itchFamily="34" charset="0"/>
              </a:rPr>
              <a:t>Υπεύθυνοι Καθηγητές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>
                <a:latin typeface="Arial Black" pitchFamily="34" charset="0"/>
              </a:rPr>
              <a:t>Μοσχά</a:t>
            </a:r>
            <a:r>
              <a:rPr lang="el-GR" dirty="0">
                <a:latin typeface="Arial Black" pitchFamily="34" charset="0"/>
              </a:rPr>
              <a:t> Μαρία</a:t>
            </a:r>
          </a:p>
          <a:p>
            <a:endParaRPr lang="el-GR" dirty="0">
              <a:latin typeface="Arial Black" pitchFamily="34" charset="0"/>
            </a:endParaRPr>
          </a:p>
          <a:p>
            <a:r>
              <a:rPr lang="el-GR" dirty="0" err="1">
                <a:latin typeface="Arial Black" pitchFamily="34" charset="0"/>
              </a:rPr>
              <a:t>Δόγκα</a:t>
            </a:r>
            <a:r>
              <a:rPr lang="el-GR" dirty="0">
                <a:latin typeface="Arial Black" pitchFamily="34" charset="0"/>
              </a:rPr>
              <a:t> </a:t>
            </a:r>
            <a:r>
              <a:rPr lang="el-GR" dirty="0" err="1">
                <a:latin typeface="Arial Black" pitchFamily="34" charset="0"/>
              </a:rPr>
              <a:t>Αγόρω</a:t>
            </a:r>
            <a:endParaRPr lang="el-GR" dirty="0">
              <a:latin typeface="Arial Black" pitchFamily="34" charset="0"/>
            </a:endParaRPr>
          </a:p>
          <a:p>
            <a:r>
              <a:rPr lang="el-GR" dirty="0">
                <a:latin typeface="Arial Black" pitchFamily="34" charset="0"/>
              </a:rPr>
              <a:t>Κουλιούμπα Παρασκευή</a:t>
            </a:r>
          </a:p>
          <a:p>
            <a:r>
              <a:rPr lang="el-GR" dirty="0">
                <a:latin typeface="Arial Black" pitchFamily="34" charset="0"/>
              </a:rPr>
              <a:t>Αποστολάκης Αθανάσιος</a:t>
            </a:r>
          </a:p>
          <a:p>
            <a:r>
              <a:rPr lang="el-GR">
                <a:latin typeface="Arial Black" pitchFamily="34" charset="0"/>
              </a:rPr>
              <a:t>Θεολόγου Βίκτωρ</a:t>
            </a:r>
            <a:endParaRPr lang="el-GR" dirty="0">
              <a:latin typeface="Arial Black" pitchFamily="34" charset="0"/>
            </a:endParaRPr>
          </a:p>
          <a:p>
            <a:endParaRPr lang="el-GR" dirty="0">
              <a:latin typeface="Arial Black" pitchFamily="34" charset="0"/>
            </a:endParaRPr>
          </a:p>
          <a:p>
            <a:r>
              <a:rPr lang="el-GR" dirty="0">
                <a:latin typeface="Arial Black" pitchFamily="34" charset="0"/>
              </a:rPr>
              <a:t>Τζίκα Μαρία</a:t>
            </a:r>
          </a:p>
          <a:p>
            <a:r>
              <a:rPr lang="el-GR" dirty="0">
                <a:latin typeface="Arial Black" pitchFamily="34" charset="0"/>
              </a:rPr>
              <a:t>Σιώκη Φωτεινή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657051-799D-321B-BD1F-A64B9571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Δεκαδικό Σύστημα Ταξινόμησης </a:t>
            </a:r>
            <a:r>
              <a:rPr lang="el-GR" b="0" i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 </a:t>
            </a:r>
            <a:r>
              <a:rPr lang="el-GR" b="0" i="0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Dewey</a:t>
            </a:r>
            <a:endParaRPr lang="el-G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768B6D-9F1A-072A-7CC6-0B1EBB6E1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E</a:t>
            </a:r>
            <a:r>
              <a:rPr lang="el-GR" sz="2800" b="0" i="0" dirty="0" err="1">
                <a:effectLst/>
                <a:latin typeface="Arial Black" panose="020B0A04020102020204" pitchFamily="34" charset="0"/>
              </a:rPr>
              <a:t>ίναι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 ένας τρόπος οργάνωσης της ανθρώπινης </a:t>
            </a:r>
            <a:r>
              <a:rPr lang="el-GR" sz="2800" dirty="0">
                <a:latin typeface="Arial Black" panose="020B0A04020102020204" pitchFamily="34" charset="0"/>
              </a:rPr>
              <a:t>γνώσης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 και χρησιμοποιείται από πολλές βιβλιοθήκες σε όλο τον κόσμο. </a:t>
            </a:r>
            <a:endParaRPr lang="en-US" sz="2800" b="0" i="0" dirty="0">
              <a:effectLst/>
              <a:latin typeface="Arial Black" panose="020B0A04020102020204" pitchFamily="34" charset="0"/>
            </a:endParaRPr>
          </a:p>
          <a:p>
            <a:r>
              <a:rPr lang="el-GR" sz="2800" b="0" i="0" dirty="0">
                <a:effectLst/>
                <a:latin typeface="Arial Black" panose="020B0A04020102020204" pitchFamily="34" charset="0"/>
              </a:rPr>
              <a:t>Πήρε το όνομά του από τον </a:t>
            </a:r>
            <a:r>
              <a:rPr lang="el-GR" sz="2800" b="0" i="0" u="none" strike="noStrike" dirty="0">
                <a:solidFill>
                  <a:srgbClr val="58C1BA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l-GR" sz="2800" b="0" i="0" dirty="0" err="1">
                <a:effectLst/>
                <a:latin typeface="Arial Black" panose="020B0A04020102020204" pitchFamily="34" charset="0"/>
              </a:rPr>
              <a:t>Melvi</a:t>
            </a:r>
            <a:r>
              <a:rPr lang="en-US" sz="2800" b="0" i="0" dirty="0">
                <a:effectLst/>
                <a:latin typeface="Arial Black" panose="020B0A04020102020204" pitchFamily="34" charset="0"/>
              </a:rPr>
              <a:t>l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el-GR" sz="2800" b="0" i="0" dirty="0" err="1">
                <a:effectLst/>
                <a:latin typeface="Arial Black" panose="020B0A04020102020204" pitchFamily="34" charset="0"/>
              </a:rPr>
              <a:t>Dewey</a:t>
            </a:r>
            <a:r>
              <a:rPr lang="el-GR" sz="2800" dirty="0">
                <a:latin typeface="Arial Black" panose="020B0A04020102020204" pitchFamily="34" charset="0"/>
              </a:rPr>
              <a:t>, 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ο οποίος επινόησε το σύστημα το </a:t>
            </a:r>
            <a:r>
              <a:rPr lang="el-GR" sz="2800" dirty="0">
                <a:latin typeface="Arial Black" panose="020B0A04020102020204" pitchFamily="34" charset="0"/>
              </a:rPr>
              <a:t>1876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 για να οργανώσει τη συλλογή βιβλίων της βιβλιοθήκης του </a:t>
            </a:r>
            <a:r>
              <a:rPr lang="el-GR" sz="2800" dirty="0">
                <a:solidFill>
                  <a:srgbClr val="58C1BA"/>
                </a:solidFill>
                <a:latin typeface="Arial Black" panose="020B0A04020102020204" pitchFamily="34" charset="0"/>
              </a:rPr>
              <a:t> </a:t>
            </a:r>
            <a:r>
              <a:rPr lang="el-GR" sz="2800" dirty="0" err="1">
                <a:latin typeface="Arial Black" panose="020B0A04020102020204" pitchFamily="34" charset="0"/>
              </a:rPr>
              <a:t>Άμχερστ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στο οποίο εργαζόταν. </a:t>
            </a:r>
            <a:endParaRPr lang="en-US" sz="2800" b="0" i="0" dirty="0">
              <a:effectLst/>
              <a:latin typeface="Arial Black" panose="020B0A04020102020204" pitchFamily="34" charset="0"/>
            </a:endParaRPr>
          </a:p>
          <a:p>
            <a:r>
              <a:rPr lang="el-GR" sz="2800" b="0" i="0" dirty="0">
                <a:effectLst/>
                <a:latin typeface="Arial Black" panose="020B0A04020102020204" pitchFamily="34" charset="0"/>
              </a:rPr>
              <a:t>Μαζί με το </a:t>
            </a:r>
            <a:r>
              <a:rPr lang="el-GR" sz="2800" dirty="0">
                <a:latin typeface="Arial Black" panose="020B0A04020102020204" pitchFamily="34" charset="0"/>
              </a:rPr>
              <a:t>Σύστημα ταξινόμησης της Βιβλιοθήκης του Κογκρέσου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l-GR" sz="2800" b="0" i="0" dirty="0">
                <a:effectLst/>
                <a:latin typeface="Arial Black" panose="020B0A04020102020204" pitchFamily="34" charset="0"/>
              </a:rPr>
              <a:t> είναι μακράν τα δύο επικρατέστερα συστήματα ταξινόμησης που χρησιμοποιούνται σε βιβλιοθήκες διεθνώς.</a:t>
            </a:r>
            <a:endParaRPr lang="el-G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7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1560D5-34D2-F418-7A4C-5A3A80ED2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r>
              <a:rPr lang="el-GR" sz="2400" b="0" i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Το σύστημα συγκροτείται αρχικά από </a:t>
            </a:r>
            <a:r>
              <a:rPr lang="el-GR" sz="2400" b="1" i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δέκα </a:t>
            </a:r>
            <a:r>
              <a:rPr lang="el-GR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κατηγορίες</a:t>
            </a:r>
            <a:br>
              <a:rPr lang="el-GR" sz="2800" b="0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</a:br>
            <a:endParaRPr lang="el-GR" sz="2800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7C0EEE-BD41-24B4-D2C3-9D29ECB7C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000 – Γενικά θέματα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100 – Φιλοσοφία και ψυχολογία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200 – Θρησκεία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300 – Κοινωνικές επιστήμες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400 – Γλώσσα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500 – Φυσικές επιστήμες και μαθηματικά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600 – Τεχνολογία (εφαρμοσμένες επιστήμες)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700 – Τέχνες και διασκέδαση (Καλές και διακοσμητικές τέχνες)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800 – Λογοτεχνία και ρητορική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0" i="0" dirty="0">
                <a:effectLst/>
                <a:latin typeface="Arial Black" panose="020B0A04020102020204" pitchFamily="34" charset="0"/>
              </a:rPr>
              <a:t>900 – Ιστορία και γεωγραφία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934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20B5E-7CE5-AB68-38B0-FE4FA263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54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92129F-0D54-7FBF-00EB-6735135D7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b="0" i="0" dirty="0">
                <a:effectLst/>
                <a:latin typeface="Arial Black" panose="020B0A04020102020204" pitchFamily="34" charset="0"/>
              </a:rPr>
              <a:t>Κάθε μία από τις δέκα </a:t>
            </a:r>
            <a:r>
              <a:rPr lang="el-GR" sz="3200" dirty="0">
                <a:latin typeface="Arial Black" panose="020B0A04020102020204" pitchFamily="34" charset="0"/>
              </a:rPr>
              <a:t>κατηγορίες</a:t>
            </a:r>
            <a:r>
              <a:rPr lang="el-GR" sz="3200" b="0" i="0" dirty="0">
                <a:effectLst/>
                <a:latin typeface="Arial Black" panose="020B0A04020102020204" pitchFamily="34" charset="0"/>
              </a:rPr>
              <a:t> υποδιαιρείται σε δέκα </a:t>
            </a:r>
            <a:r>
              <a:rPr lang="el-GR" sz="3200" b="1" dirty="0">
                <a:latin typeface="Arial Black" panose="020B0A04020102020204" pitchFamily="34" charset="0"/>
              </a:rPr>
              <a:t>υποκατηγορίες </a:t>
            </a:r>
            <a:r>
              <a:rPr lang="el-GR" sz="3200" b="0" i="0" dirty="0">
                <a:effectLst/>
                <a:latin typeface="Arial Black" panose="020B0A04020102020204" pitchFamily="34" charset="0"/>
              </a:rPr>
              <a:t>και τελικά κάθε υποκατηγορία διαιρείται σε δέκα  κατηγορίες.</a:t>
            </a:r>
          </a:p>
          <a:p>
            <a:r>
              <a:rPr lang="el-GR" sz="3200" b="0" i="0" dirty="0">
                <a:effectLst/>
                <a:latin typeface="Arial Black" panose="020B0A04020102020204" pitchFamily="34" charset="0"/>
              </a:rPr>
              <a:t> </a:t>
            </a:r>
            <a:r>
              <a:rPr lang="el-GR" sz="3200" dirty="0">
                <a:latin typeface="Arial Black" panose="020B0A04020102020204" pitchFamily="34" charset="0"/>
              </a:rPr>
              <a:t>Έ</a:t>
            </a:r>
            <a:r>
              <a:rPr lang="el-GR" sz="3200" b="0" i="0" dirty="0">
                <a:effectLst/>
                <a:latin typeface="Arial Black" panose="020B0A04020102020204" pitchFamily="34" charset="0"/>
              </a:rPr>
              <a:t>τσι καταλήγουμε σε χίλιες διαφορετικές κατηγορίες</a:t>
            </a:r>
            <a:r>
              <a:rPr lang="en-US" sz="3200" b="0" i="0" dirty="0">
                <a:effectLst/>
                <a:latin typeface="Arial Black" panose="020B0A04020102020204" pitchFamily="34" charset="0"/>
              </a:rPr>
              <a:t>!!!</a:t>
            </a:r>
            <a:endParaRPr lang="el-GR" sz="3200" b="0" i="0" dirty="0">
              <a:effectLst/>
              <a:latin typeface="Arial Black" panose="020B0A04020102020204" pitchFamily="34" charset="0"/>
            </a:endParaRPr>
          </a:p>
          <a:p>
            <a:r>
              <a:rPr lang="el-GR" sz="3200" b="0" i="0" dirty="0">
                <a:effectLst/>
                <a:latin typeface="Arial Black" panose="020B0A04020102020204" pitchFamily="34" charset="0"/>
              </a:rPr>
              <a:t> Η αριθμητική αυτή κατηγοριοποίηση / υποδιαίρεση μπορεί θεωρητικά να συνεχιστεί ιεραρχικώς επ' άπειρον.</a:t>
            </a:r>
            <a:endParaRPr lang="el-G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2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1F70E6-E5CC-ECFF-E3FF-8DED78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20D90D-7FBF-2764-86BA-F884043B3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l-GR" b="1" i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000 Έργα Γενικής φύσεως </a:t>
            </a:r>
            <a:endParaRPr lang="en-US" b="1" i="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000 </a:t>
            </a:r>
            <a:r>
              <a:rPr lang="el-GR" dirty="0">
                <a:latin typeface="Arial Black" panose="020B0A04020102020204" pitchFamily="34" charset="0"/>
              </a:rPr>
              <a:t>Πληροφορική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010 </a:t>
            </a:r>
            <a:r>
              <a:rPr lang="el-GR" dirty="0">
                <a:latin typeface="Arial Black" panose="020B0A04020102020204" pitchFamily="34" charset="0"/>
              </a:rPr>
              <a:t>Βιβλιογραφίες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/ Κατάλογοι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020 </a:t>
            </a:r>
            <a:r>
              <a:rPr lang="el-GR" dirty="0">
                <a:latin typeface="Arial Black" panose="020B0A04020102020204" pitchFamily="34" charset="0"/>
              </a:rPr>
              <a:t>Βιβλιοθηκονομία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030 Γενικές Εγκυκλοπαίδειες/ </a:t>
            </a:r>
            <a:r>
              <a:rPr lang="el-GR" dirty="0">
                <a:latin typeface="Arial Black" panose="020B0A04020102020204" pitchFamily="34" charset="0"/>
              </a:rPr>
              <a:t>Λεξικά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/ Πληροφοριακά βιβλία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040 Συλλογές δοκιμίων, διαλέξεων που δεν υπάγονται σε ειδικό θέμα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050 Περιοδικά γενικής φύσεως / Επιθεωρήσεις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060 Ακαδημίες / Άλλα Ιδρύματα και Επιστημονικοί Εταιρείες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070 </a:t>
            </a:r>
            <a:r>
              <a:rPr lang="el-GR" dirty="0">
                <a:latin typeface="Arial Black" panose="020B0A04020102020204" pitchFamily="34" charset="0"/>
              </a:rPr>
              <a:t>Δημοσιογραφία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/ Τύπος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080 Συλλογές έργων διαφόρων θεμάτων ενοποιημένων σε ένα έργο, συλλογή, σειρά κλπ.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090 Σπάνια βιβλία / </a:t>
            </a:r>
            <a:r>
              <a:rPr lang="el-GR" dirty="0">
                <a:latin typeface="Arial Black" panose="020B0A04020102020204" pitchFamily="34" charset="0"/>
              </a:rPr>
              <a:t>Χειρόγραφα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5591AA-11D4-38A2-D7C9-7A3B885B4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217880-AF52-95FA-DAEC-2BF5F7B50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92D050"/>
                </a:solidFill>
                <a:effectLst/>
                <a:latin typeface="Arial Black" panose="020B0A04020102020204" pitchFamily="34" charset="0"/>
              </a:rPr>
              <a:t>100 Φιλοσοφία και ψυχολογία</a:t>
            </a:r>
            <a:endParaRPr lang="en-US" b="1" i="0" dirty="0">
              <a:solidFill>
                <a:srgbClr val="92D05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110 </a:t>
            </a:r>
            <a:r>
              <a:rPr lang="el-GR" dirty="0">
                <a:latin typeface="Arial Black" panose="020B0A04020102020204" pitchFamily="34" charset="0"/>
              </a:rPr>
              <a:t>Μεταφυσική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120 Μεταφυσικές θεωρίες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130 </a:t>
            </a:r>
            <a:r>
              <a:rPr lang="el-GR" dirty="0">
                <a:latin typeface="Arial Black" panose="020B0A04020102020204" pitchFamily="34" charset="0"/>
              </a:rPr>
              <a:t>Κλάδοι της ψυχολογίας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140 Φιλοσοφικά συστήματα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150 </a:t>
            </a:r>
            <a:r>
              <a:rPr lang="el-GR" dirty="0">
                <a:latin typeface="Arial Black" panose="020B0A04020102020204" pitchFamily="34" charset="0"/>
              </a:rPr>
              <a:t>Ψυχολογία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160 </a:t>
            </a:r>
            <a:r>
              <a:rPr lang="el-GR" dirty="0">
                <a:latin typeface="Arial Black" panose="020B0A04020102020204" pitchFamily="34" charset="0"/>
              </a:rPr>
              <a:t>Λογική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170 </a:t>
            </a:r>
            <a:r>
              <a:rPr lang="el-GR" dirty="0">
                <a:latin typeface="Arial Black" panose="020B0A04020102020204" pitchFamily="34" charset="0"/>
              </a:rPr>
              <a:t>Ηθική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180 Ανατολική και αρχαία φιλοσοφία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190 Νεότερη φιλοσοφία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6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7D015A-72AA-AA5D-43D4-DD1C897C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8DFAF7-CDCD-D2E3-4A00-95C503098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FFC000"/>
                </a:solidFill>
                <a:effectLst/>
                <a:latin typeface="Arial Black" panose="020B0A04020102020204" pitchFamily="34" charset="0"/>
              </a:rPr>
              <a:t>200 Θρησκεία</a:t>
            </a:r>
            <a:endParaRPr lang="en-US" b="1" i="0" dirty="0">
              <a:solidFill>
                <a:srgbClr val="FFC00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210 </a:t>
            </a:r>
            <a:r>
              <a:rPr lang="el-GR" dirty="0">
                <a:latin typeface="Arial Black" panose="020B0A04020102020204" pitchFamily="34" charset="0"/>
              </a:rPr>
              <a:t>Φιλοσοφία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 και θεωρία </a:t>
            </a:r>
            <a:r>
              <a:rPr lang="el-GR" dirty="0">
                <a:latin typeface="Arial Black" panose="020B0A04020102020204" pitchFamily="34" charset="0"/>
              </a:rPr>
              <a:t>θρησκείας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220 </a:t>
            </a:r>
            <a:r>
              <a:rPr lang="el-GR" dirty="0">
                <a:latin typeface="Arial Black" panose="020B0A04020102020204" pitchFamily="34" charset="0"/>
              </a:rPr>
              <a:t>Βίβλος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230 Δογματική θεολογία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240 Πρακτική θεολογία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250 Ποιμαντορική θεολογία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260 Εκκλησιαστική θεολογία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270 Ιστορία των Χριστιανικών Εκκλησιών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280 Χριστιανικές Εκκλησίες και Αιρέσεις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290 Άλλες θρησκείες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5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E9E261-7F76-245E-8B4C-AFEC2F44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>
                <a:latin typeface="Arial Black" panose="020B0A04020102020204" pitchFamily="34" charset="0"/>
              </a:rPr>
              <a:t>Πώς λειτουργεί;</a:t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1C2FF3-01B9-85DF-1170-EA666D73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b="1" i="0" dirty="0">
                <a:solidFill>
                  <a:srgbClr val="00B0F0"/>
                </a:solidFill>
                <a:effectLst/>
                <a:latin typeface="Arial Black" panose="020B0A04020102020204" pitchFamily="34" charset="0"/>
              </a:rPr>
              <a:t>300 Κοινωνικές επιστήμες</a:t>
            </a:r>
            <a:endParaRPr lang="en-US" b="1" i="0" dirty="0">
              <a:solidFill>
                <a:srgbClr val="00B0F0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310 </a:t>
            </a:r>
            <a:r>
              <a:rPr lang="el-GR" dirty="0">
                <a:latin typeface="Arial Black" panose="020B0A04020102020204" pitchFamily="34" charset="0"/>
              </a:rPr>
              <a:t>Στατιστική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320 </a:t>
            </a:r>
            <a:r>
              <a:rPr lang="el-GR" dirty="0">
                <a:latin typeface="Arial Black" panose="020B0A04020102020204" pitchFamily="34" charset="0"/>
              </a:rPr>
              <a:t>Πολιτικές Επιστήμες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330</a:t>
            </a:r>
            <a:r>
              <a:rPr lang="en-US" b="0" i="0" dirty="0">
                <a:effectLst/>
                <a:latin typeface="Arial Black" panose="020B0A04020102020204" pitchFamily="34" charset="0"/>
              </a:rPr>
              <a:t> </a:t>
            </a:r>
            <a:r>
              <a:rPr lang="el-GR" b="0" i="0" dirty="0">
                <a:effectLst/>
                <a:latin typeface="Arial Black" panose="020B0A04020102020204" pitchFamily="34" charset="0"/>
              </a:rPr>
              <a:t>Οικονομικές Επιστήμες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340 </a:t>
            </a:r>
            <a:r>
              <a:rPr lang="el-GR" dirty="0">
                <a:latin typeface="Arial Black" panose="020B0A04020102020204" pitchFamily="34" charset="0"/>
              </a:rPr>
              <a:t>Δίκαιο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350 </a:t>
            </a:r>
            <a:r>
              <a:rPr lang="el-GR" dirty="0">
                <a:latin typeface="Arial Black" panose="020B0A04020102020204" pitchFamily="34" charset="0"/>
              </a:rPr>
              <a:t>Δημοσία Διοίκηση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360 Κοινωνική Πρόνοια</a:t>
            </a: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370 </a:t>
            </a:r>
            <a:r>
              <a:rPr lang="el-GR" dirty="0">
                <a:latin typeface="Arial Black" panose="020B0A04020102020204" pitchFamily="34" charset="0"/>
              </a:rPr>
              <a:t>Εκπαίδευση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380 </a:t>
            </a:r>
            <a:r>
              <a:rPr lang="el-GR" dirty="0">
                <a:latin typeface="Arial Black" panose="020B0A04020102020204" pitchFamily="34" charset="0"/>
              </a:rPr>
              <a:t>Εμπόριο</a:t>
            </a:r>
            <a:endParaRPr lang="el-GR" b="0" i="0" dirty="0">
              <a:effectLst/>
              <a:latin typeface="Arial Black" panose="020B0A04020102020204" pitchFamily="34" charset="0"/>
            </a:endParaRPr>
          </a:p>
          <a:p>
            <a:pPr algn="l"/>
            <a:r>
              <a:rPr lang="el-GR" b="0" i="0" dirty="0">
                <a:effectLst/>
                <a:latin typeface="Arial Black" panose="020B0A04020102020204" pitchFamily="34" charset="0"/>
              </a:rPr>
              <a:t>· 390 Ήθη και έθιμα</a:t>
            </a:r>
          </a:p>
          <a:p>
            <a:endParaRPr lang="el-G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2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254</TotalTime>
  <Words>985</Words>
  <Application>Microsoft Office PowerPoint</Application>
  <PresentationFormat>Ευρεία οθόνη</PresentationFormat>
  <Paragraphs>181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Arial Narrow</vt:lpstr>
      <vt:lpstr>Century Gothic</vt:lpstr>
      <vt:lpstr>Monotype Corsiva</vt:lpstr>
      <vt:lpstr>Wingdings 3</vt:lpstr>
      <vt:lpstr>Ιόν</vt:lpstr>
      <vt:lpstr>ΓΕΛ ΛΑΓΚΑΔΑ</vt:lpstr>
      <vt:lpstr>Ο τρόπος οργάνωσης της σχολικής μας βιβλιοθήκης</vt:lpstr>
      <vt:lpstr>Δεκαδικό Σύστημα Ταξινόμησης  Dewey</vt:lpstr>
      <vt:lpstr>Πώς λειτουργεί; Το σύστημα συγκροτείται αρχικά από δέκα κατηγορίες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 </vt:lpstr>
      <vt:lpstr>Πώς λειτουργεί;</vt:lpstr>
      <vt:lpstr>Πώς λειτουργεί;</vt:lpstr>
      <vt:lpstr>Ηλεκτρονική καταχώριση</vt:lpstr>
      <vt:lpstr>Τί είναι ο αριθμός ISBN;</vt:lpstr>
      <vt:lpstr>Υπεύθυνοι Καθηγητές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ΓΕΛ ΛΑΓΚΑΔΑ</dc:title>
  <dc:creator>dell e6440</dc:creator>
  <cp:lastModifiedBy>dell e6440</cp:lastModifiedBy>
  <cp:revision>24</cp:revision>
  <dcterms:created xsi:type="dcterms:W3CDTF">2024-02-03T18:54:36Z</dcterms:created>
  <dcterms:modified xsi:type="dcterms:W3CDTF">2024-02-13T20:22:03Z</dcterms:modified>
</cp:coreProperties>
</file>